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7"/>
  </p:notesMasterIdLst>
  <p:sldIdLst>
    <p:sldId id="256" r:id="rId2"/>
    <p:sldId id="300" r:id="rId3"/>
    <p:sldId id="301" r:id="rId4"/>
    <p:sldId id="257" r:id="rId5"/>
    <p:sldId id="258" r:id="rId6"/>
    <p:sldId id="303" r:id="rId7"/>
    <p:sldId id="304" r:id="rId8"/>
    <p:sldId id="308" r:id="rId9"/>
    <p:sldId id="259" r:id="rId10"/>
    <p:sldId id="260" r:id="rId11"/>
    <p:sldId id="261" r:id="rId12"/>
    <p:sldId id="305" r:id="rId13"/>
    <p:sldId id="306" r:id="rId14"/>
    <p:sldId id="309" r:id="rId15"/>
    <p:sldId id="262" r:id="rId16"/>
    <p:sldId id="263" r:id="rId17"/>
    <p:sldId id="264" r:id="rId18"/>
    <p:sldId id="265" r:id="rId19"/>
    <p:sldId id="266" r:id="rId20"/>
    <p:sldId id="307" r:id="rId21"/>
    <p:sldId id="310" r:id="rId22"/>
    <p:sldId id="311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312" r:id="rId36"/>
    <p:sldId id="313" r:id="rId37"/>
    <p:sldId id="315" r:id="rId38"/>
    <p:sldId id="317" r:id="rId39"/>
    <p:sldId id="320" r:id="rId40"/>
    <p:sldId id="321" r:id="rId41"/>
    <p:sldId id="322" r:id="rId42"/>
    <p:sldId id="316" r:id="rId43"/>
    <p:sldId id="330" r:id="rId44"/>
    <p:sldId id="338" r:id="rId45"/>
    <p:sldId id="279" r:id="rId46"/>
    <p:sldId id="280" r:id="rId47"/>
    <p:sldId id="282" r:id="rId48"/>
    <p:sldId id="339" r:id="rId49"/>
    <p:sldId id="341" r:id="rId50"/>
    <p:sldId id="342" r:id="rId51"/>
    <p:sldId id="318" r:id="rId52"/>
    <p:sldId id="314" r:id="rId53"/>
    <p:sldId id="323" r:id="rId54"/>
    <p:sldId id="324" r:id="rId55"/>
    <p:sldId id="325" r:id="rId56"/>
    <p:sldId id="319" r:id="rId57"/>
    <p:sldId id="326" r:id="rId58"/>
    <p:sldId id="288" r:id="rId59"/>
    <p:sldId id="289" r:id="rId60"/>
    <p:sldId id="290" r:id="rId61"/>
    <p:sldId id="291" r:id="rId62"/>
    <p:sldId id="327" r:id="rId63"/>
    <p:sldId id="292" r:id="rId64"/>
    <p:sldId id="328" r:id="rId65"/>
    <p:sldId id="329" r:id="rId66"/>
    <p:sldId id="331" r:id="rId67"/>
    <p:sldId id="332" r:id="rId68"/>
    <p:sldId id="334" r:id="rId69"/>
    <p:sldId id="333" r:id="rId70"/>
    <p:sldId id="335" r:id="rId71"/>
    <p:sldId id="340" r:id="rId72"/>
    <p:sldId id="343" r:id="rId73"/>
    <p:sldId id="344" r:id="rId74"/>
    <p:sldId id="336" r:id="rId75"/>
    <p:sldId id="337" r:id="rId7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5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notesMaster" Target="notesMasters/notesMaster1.xml"/><Relationship Id="rId78" Type="http://schemas.openxmlformats.org/officeDocument/2006/relationships/printerSettings" Target="printerSettings/printerSettings1.bin"/><Relationship Id="rId79" Type="http://schemas.openxmlformats.org/officeDocument/2006/relationships/presProps" Target="pres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3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DC147-0B39-1B44-8E20-F0247395C10A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9332-B887-FD4C-9872-8E08800A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01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469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0" dirty="0" smtClean="0"/>
              <a:t> Middle: rand2, rand3, rand9</a:t>
            </a:r>
          </a:p>
          <a:p>
            <a:r>
              <a:rPr lang="en-US" baseline="0" dirty="0" smtClean="0"/>
              <a:t>3 Best: rand15, rand16, rand24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Interesting Note: Dynamics of rand 2 @ selected alpha value.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0" dirty="0" smtClean="0"/>
              <a:t> Middle: rand2, rand3, rand9</a:t>
            </a:r>
          </a:p>
          <a:p>
            <a:r>
              <a:rPr lang="en-US" baseline="0" dirty="0" smtClean="0"/>
              <a:t>3 Best: rand15, rand16, rand24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Interesting Note: Dynamics of rand 2 @ selected alpha value.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98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91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91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0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62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5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98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92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2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98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1D908-4B8B-AF48-829B-5025AEF226D3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35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dahlquist/DahlquistLab/blob/master/R_scripts/L-Curves.R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5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121" y="1560049"/>
            <a:ext cx="8503799" cy="2040402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L-Curve Analysis with Varied Network Sizes, </a:t>
            </a:r>
            <a:br>
              <a:rPr lang="en-US" sz="3600" b="1" dirty="0" smtClean="0"/>
            </a:br>
            <a:r>
              <a:rPr lang="en-US" sz="3600" b="1" dirty="0" smtClean="0"/>
              <a:t>Optimization Parameters, and Data</a:t>
            </a:r>
            <a:endParaRPr lang="en-US" sz="3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GRNmap Data Analysis Team</a:t>
            </a:r>
          </a:p>
          <a:p>
            <a:r>
              <a:rPr lang="en-US" sz="2800" dirty="0" smtClean="0"/>
              <a:t>Last Updated: 09/</a:t>
            </a:r>
            <a:r>
              <a:rPr lang="en-US" sz="2800" dirty="0" smtClean="0"/>
              <a:t>19/</a:t>
            </a:r>
            <a:r>
              <a:rPr lang="en-US" sz="2800" dirty="0" smtClean="0"/>
              <a:t>17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5781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P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-genes_28-edges_db5_Sigmoid_estimation_missing-values_fixP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P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b and P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-genes_28-edges_db5_Sigmoid_estimation_missing-values_fixP-fixb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P-fix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Optimization Parameters Results for db5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fixing-P-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524764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III: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Strain 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51842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All Strain Data (Baseline)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649405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8977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HAP4, HMO1 Data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-genes_28-edges_db5_Sigmoid_estimation_missing-values_L-curve_no-GLN3-ZAP1-HAP4-HMO1-data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HMO1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HAP4, HMO1, CIN5 Data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-genes_28-edges_db5_Sigmoid_estimation_missing-values_L-curve_no-GLN3-ZAP1-HAP4-HMO1-CIN5-data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HMO1-CIN5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135"/>
            <a:ext cx="8229600" cy="949720"/>
          </a:xfrm>
        </p:spPr>
        <p:txBody>
          <a:bodyPr/>
          <a:lstStyle/>
          <a:p>
            <a:r>
              <a:rPr lang="en-US" dirty="0" smtClean="0"/>
              <a:t>L-Curve Graphing 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5855"/>
            <a:ext cx="8229600" cy="5688865"/>
          </a:xfrm>
        </p:spPr>
        <p:txBody>
          <a:bodyPr>
            <a:noAutofit/>
          </a:bodyPr>
          <a:lstStyle/>
          <a:p>
            <a:r>
              <a:rPr lang="en-US" sz="2200" dirty="0" smtClean="0"/>
              <a:t>The </a:t>
            </a:r>
            <a:r>
              <a:rPr lang="en-US" sz="2200" i="1" dirty="0" smtClean="0"/>
              <a:t>L-</a:t>
            </a:r>
            <a:r>
              <a:rPr lang="en-US" sz="2200" i="1" dirty="0" err="1" smtClean="0"/>
              <a:t>Curves.R</a:t>
            </a:r>
            <a:r>
              <a:rPr lang="en-US" sz="2200" i="1" dirty="0"/>
              <a:t> </a:t>
            </a:r>
            <a:r>
              <a:rPr lang="en-US" sz="2200" dirty="0" smtClean="0"/>
              <a:t>script available on the Dahlquist Lab </a:t>
            </a:r>
            <a:r>
              <a:rPr lang="en-US" sz="2200" dirty="0" err="1" smtClean="0"/>
              <a:t>GitHub</a:t>
            </a:r>
            <a:r>
              <a:rPr lang="en-US" sz="2200" dirty="0" smtClean="0"/>
              <a:t> repository was used.</a:t>
            </a:r>
          </a:p>
          <a:p>
            <a:pPr lvl="1"/>
            <a:r>
              <a:rPr lang="en-US" sz="2200" dirty="0">
                <a:hlinkClick r:id="rId2"/>
              </a:rPr>
              <a:t>https://github.com/kdahlquist/DahlquistLab/blob/master/R_scripts/L-</a:t>
            </a:r>
            <a:r>
              <a:rPr lang="en-US" sz="2200" dirty="0" smtClean="0">
                <a:hlinkClick r:id="rId2"/>
              </a:rPr>
              <a:t>Curves.R</a:t>
            </a:r>
            <a:endParaRPr lang="en-US" sz="2200" dirty="0" smtClean="0"/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200" dirty="0" smtClean="0"/>
              <a:t>The axes for all graphs in this data set were standardized based on overall minimum and maximum Penalty Term and LSE values.</a:t>
            </a:r>
          </a:p>
          <a:p>
            <a:pPr lvl="1"/>
            <a:r>
              <a:rPr lang="en-US" sz="2200" dirty="0" smtClean="0"/>
              <a:t>Penalty Term: [0, 20.5]</a:t>
            </a:r>
          </a:p>
          <a:p>
            <a:pPr lvl="1"/>
            <a:r>
              <a:rPr lang="en-US" sz="2200" dirty="0" smtClean="0"/>
              <a:t>LSE: [0.55, 1.1]</a:t>
            </a:r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200" dirty="0" smtClean="0"/>
              <a:t>Alpha values were not displayed (issue with overlap) but                can be inferred from the sequencing of data points.</a:t>
            </a:r>
          </a:p>
          <a:p>
            <a:pPr marL="0" indent="0">
              <a:buNone/>
            </a:pPr>
            <a:endParaRPr lang="en-US" sz="2200" dirty="0" smtClean="0"/>
          </a:p>
          <a:p>
            <a:r>
              <a:rPr lang="en-US" sz="2200" dirty="0" smtClean="0"/>
              <a:t>Experiments were performed using the network “db5”.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60052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Strain Data Results for db</a:t>
            </a:r>
            <a:r>
              <a:rPr lang="en-US" sz="2000" b="1" dirty="0">
                <a:cs typeface="Calibri"/>
              </a:rPr>
              <a:t>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strain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635690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IV: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Network Size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69373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15 Genes, 28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425298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14 Genes, 27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(dGLN3)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14</a:t>
            </a:r>
            <a:r>
              <a:rPr lang="en-US" sz="1400" b="1" dirty="0">
                <a:cs typeface="Calibri"/>
              </a:rPr>
              <a:t>-genes_27-edges_db5_Sigmoid_estimation_missing-values_dGLN3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s_27-edges_db5_Sigmoid_estimation_missing-values_dGLN3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13 Genes, 26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(dZAP1)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13-genes_26-edges_db5_Sigmoid_estimation_missing-values_dGLN3-dZAP1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3-genes_26-edges_db5_Sigmoid_estimation_missing-values_dGLN3-dZA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12 Genes, 25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(dGCR2)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12</a:t>
            </a:r>
            <a:r>
              <a:rPr lang="en-US" sz="1400" b="1" dirty="0">
                <a:cs typeface="Calibri"/>
              </a:rPr>
              <a:t>-genes_25-edges_db5_Sigmoid_estimation_missing-values_dGLN3-dZAP1-dGCR2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2-genes_25-edges_db5_Sigmoid_estimation_missing-values_dGLN3-dZAP1-dGCR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11 Genes, 24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(dACE2)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11</a:t>
            </a:r>
            <a:r>
              <a:rPr lang="en-US" sz="1400" b="1" dirty="0">
                <a:cs typeface="Calibri"/>
              </a:rPr>
              <a:t>-genes_24-edges_db5_Sigmoid_estimation_missing-values_dGLN3-dZAP1-dGCR2-dACE2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1-genes_24-edges_db5_Sigmoid_estimation_missing-values_dGLN3-dZAP1-dGCR2-dACE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50358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10 Genes, 22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(dSWI5)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 10</a:t>
            </a:r>
            <a:r>
              <a:rPr lang="en-US" sz="1400" b="1" dirty="0">
                <a:cs typeface="Calibri"/>
              </a:rPr>
              <a:t>-genes_22-edges_db5_Sigmoid_estimation_missing-values_dGLN3-dZAP1-dGCR2-dACE2-dSWI5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0-genes_22-edges_db5_Sigmoid_estimation_missing-values_dGLN3-dZAP1-dGCR2-dACE2-dSWI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9 Genes, 20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(dASH1)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300" b="1" dirty="0" smtClean="0">
                <a:cs typeface="Calibri"/>
              </a:rPr>
              <a:t>9</a:t>
            </a:r>
            <a:r>
              <a:rPr lang="en-US" sz="1300" b="1" dirty="0">
                <a:cs typeface="Calibri"/>
              </a:rPr>
              <a:t>-genes_20-edges_db5_Sigmoid_estimation_missing-values_dGLN3-dZAP1-dGCR2-dACE2-dSWI5-dASH1</a:t>
            </a:r>
            <a:endParaRPr lang="en-US" sz="13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9-genes_20-edges_db5_Sigmoid_estimation_missing-values_dGLN3-dZAP1-dGCR2-dACE2-dSWI5-dASH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8 Genes, 17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(dYOX1)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8</a:t>
            </a:r>
            <a:r>
              <a:rPr lang="en-US" sz="1400" b="1" dirty="0">
                <a:cs typeface="Calibri"/>
              </a:rPr>
              <a:t>-genes_17-edges_db5_Sigmoid_estimation_missing-values_dGLN3-dZAP1-dGCR2-dACE2-dSWI5-dASH1-dYOX1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8-genes_17-edges_db5_Sigmoid_estimation_missing-values_dGLN3-dZAP1-dGCR2-dACE2-dSWI5-dASH1-dYOX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Impact of Missing Values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1154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7 Genes, 14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(dYHP1)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7</a:t>
            </a:r>
            <a:r>
              <a:rPr lang="en-US" sz="1400" b="1" dirty="0">
                <a:cs typeface="Calibri"/>
              </a:rPr>
              <a:t>-genes_14-edges_db5_Sigmoid_estimation_missing-values_dGLN3-dZAP1-dGCR2-dACE2-dSWI5-dASH1-dYOX1-dYHP1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7-genes_14-edges_db5_Sigmoid_estimation_missing-values_dGLN3-dZAP1-dGCR2-dACE2-dSWI5-dASH1-dYOX1-dYH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6 Genes, 11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(dSFP1) 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6</a:t>
            </a:r>
            <a:r>
              <a:rPr lang="en-US" sz="1200" b="1" dirty="0">
                <a:cs typeface="Calibri"/>
              </a:rPr>
              <a:t>-genes_11-edges_db5_Sigmoid_estimation_missing-values_dGLN3-dZAP1-dGCR2-dACE2-dSWI5-dASH1-dYOX1-dYHP1-dSFP1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6-genes_11-edges_db5_Sigmoid_estimation_missing-values_dGLN3-dZAP1-dGCR2-dACE2-dSWI5-dASH1-dYOX1-dYHP1-dSF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5 Genes, 9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(dSWI4)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5</a:t>
            </a:r>
            <a:r>
              <a:rPr lang="en-US" sz="1200" b="1" dirty="0">
                <a:cs typeface="Calibri"/>
              </a:rPr>
              <a:t>-genes_9-edges_db5_Sigmoid_estimation_missing-values_dGLN3-dZAP1-dGCR2-dACE2-dSWI5-dASH1-dYOX1-dYHP1-dSFP1-dSWI4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5-genes_9-edges_db5_Sigmoid_estimation_missing-values_dGLN3-dZAP1-dGCR2-dACE2-dSWI5-dASH1-dYOX1-dYHP1-dSFP1-dSWI4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4 Genes, 7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(dSTB5)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4</a:t>
            </a:r>
            <a:r>
              <a:rPr lang="en-US" sz="1200" b="1" dirty="0">
                <a:cs typeface="Calibri"/>
              </a:rPr>
              <a:t>-genes_7-edges_db5_Sigmoid_estimation_missing-values_dGLN3-dZAP1-dGCR2-dACE2-dSWI5-dASH1-dYOX1-dYHP1-dSFP1-dSWI4-dSTB5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4-genes_7-edges_db5_Sigmoid_estimation_missing-values_dGLN3-dZAP1-dGCR2-dACE2-dSWI5-dASH1-dYOX1-dYHP1-dSFP1-dSWI4-dSTB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3 Genes, 4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(dMSN2)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150" b="1" dirty="0" smtClean="0">
                <a:cs typeface="Calibri"/>
              </a:rPr>
              <a:t>3</a:t>
            </a:r>
            <a:r>
              <a:rPr lang="en-US" sz="1150" b="1" dirty="0">
                <a:cs typeface="Calibri"/>
              </a:rPr>
              <a:t>-genes_4-edges_db5_Sigmoid_estimation_missing-values_dGLN3-dZAP1-dGCR2-dACE2-dSWI5-dASH1-dYOX1-dYHP1-dSFP1-dSWI4-dSTB5-dMSN2</a:t>
            </a:r>
            <a:endParaRPr lang="en-US" sz="115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3-genes_4-edges_db5_Sigmoid_estimation_missing-values_dGLN3-dZAP1-dGCR2-dACE2-dSWI5-dASH1-dYOX1-dYHP1-dSFP1-dSWI4-dSTB5-dMSN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Network Size Results for db5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paired-down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059945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V: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db5-Derived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558218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Best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94438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68565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db5-Derived Network 15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647200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3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latin typeface="Calibri"/>
                <a:cs typeface="Calibri"/>
              </a:rPr>
              <a:t>db5: No Missing Values</a:t>
            </a:r>
            <a:br>
              <a:rPr lang="en-US" sz="2000" b="1" dirty="0" smtClean="0">
                <a:latin typeface="Calibri"/>
                <a:cs typeface="Calibri"/>
              </a:rPr>
            </a:br>
            <a:r>
              <a:rPr lang="en-US" sz="2000" b="1" dirty="0" smtClean="0">
                <a:latin typeface="Calibri"/>
                <a:cs typeface="Calibri"/>
              </a:rPr>
              <a:t/>
            </a:r>
            <a:br>
              <a:rPr lang="en-US" sz="2000" b="1" dirty="0" smtClean="0">
                <a:latin typeface="Calibri"/>
                <a:cs typeface="Calibri"/>
              </a:rPr>
            </a:br>
            <a:r>
              <a:rPr lang="en-US" sz="2000" b="1" dirty="0" smtClean="0">
                <a:latin typeface="Calibri"/>
                <a:cs typeface="Calibri"/>
              </a:rPr>
              <a:t>15-genes_28-edges_db5_Sigmoid_estimation_no-missing-values_L-curve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no-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9025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16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-genes_28-edges_db5-random16-fam_Sigmoid_estimation_missing-values_L-curve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6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3859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567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24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-genes_28-edges_db5-random24-fam_Sigmoid_estimation_missing-values_L-curve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24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35726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 vs. 3 Best Random Networks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3-be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722" r="-19722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256295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</a:t>
            </a:r>
            <a:r>
              <a:rPr lang="en-US" b="1" u="sng" dirty="0" smtClean="0"/>
              <a:t>Middle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754647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020002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567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2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-genes_28-edges_db5-random2_Sigmoid_estimation_missing-values_L-curve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2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34552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3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-genes_28-edges_db5-random3_Sigmoid_estimation_missing-values_L-curve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3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567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9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-genes_28-edges_db5-random9_Sigmoid_estimation_missing-values_L</a:t>
            </a:r>
            <a:r>
              <a:rPr lang="en-US" sz="1800" b="1" dirty="0" smtClean="0">
                <a:cs typeface="Calibri"/>
              </a:rPr>
              <a:t>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9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12" name="Content Placeholder 11" descr="db5_3-middle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89" r="-24689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205197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563823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-1325270" y="737346"/>
            <a:ext cx="9144000" cy="6121400"/>
          </a:xfrm>
        </p:spPr>
      </p:pic>
      <p:sp>
        <p:nvSpPr>
          <p:cNvPr id="3" name="Rectangle 2"/>
          <p:cNvSpPr/>
          <p:nvPr/>
        </p:nvSpPr>
        <p:spPr>
          <a:xfrm>
            <a:off x="1028700" y="4451350"/>
            <a:ext cx="520700" cy="333375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b5_3-midde+3-best_random-networks_MAGNIFI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4"/>
          <a:stretch/>
        </p:blipFill>
        <p:spPr>
          <a:xfrm>
            <a:off x="2858004" y="3078222"/>
            <a:ext cx="5935697" cy="3608243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1549400" y="4611116"/>
            <a:ext cx="1308604" cy="2075349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3" idx="3"/>
          </p:cNvCxnSpPr>
          <p:nvPr/>
        </p:nvCxnSpPr>
        <p:spPr>
          <a:xfrm flipV="1">
            <a:off x="1549400" y="3078222"/>
            <a:ext cx="1308604" cy="1539816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53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Worst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55584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89165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567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7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-genes_28-edges_db5-random7-fam_Sigmoid_estimation_missing-values_L-curve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7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952976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34552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12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-genes_28-edges_db5-random12-fam_Sigmoid_estimation_missing-values_L-curve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2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0685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79329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>
                <a:cs typeface="Calibri"/>
              </a:rPr>
              <a:t>Random db5-Derived Network </a:t>
            </a:r>
            <a:r>
              <a:rPr lang="en-US" sz="2000" b="1" dirty="0" smtClean="0">
                <a:cs typeface="Calibri"/>
              </a:rPr>
              <a:t>31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-genes_28-edges_db5-random31_Sigmoid_estimation_missing-values_L-curve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31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4128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Worst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wor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24798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VI: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Comparison of Networks db1-db6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642657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6-genes_36-edges_db1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179474"/>
            <a:ext cx="8229600" cy="1297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>
                <a:cs typeface="Calibri"/>
              </a:rPr>
              <a:t>db1</a:t>
            </a: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>
                <a:cs typeface="Calibri"/>
              </a:rPr>
              <a:t>16-genes_36-edges_db1_Sigmoid_estimation_missing-values_L-curve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75969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db2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14</a:t>
            </a:r>
            <a:r>
              <a:rPr lang="en-US" sz="1800" b="1" dirty="0">
                <a:cs typeface="Calibri"/>
              </a:rPr>
              <a:t>-gene_25-edges_db2_Sigmoid_estimation_missing-values_L-curve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_25-edges_db2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Missing Values Results for db5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values-comparis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108686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db3</a:t>
            </a:r>
            <a:r>
              <a:rPr lang="en-US" sz="2400" b="1" dirty="0">
                <a:cs typeface="Calibri"/>
              </a:rPr>
              <a:t/>
            </a:r>
            <a:br>
              <a:rPr lang="en-US" sz="24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17</a:t>
            </a:r>
            <a:r>
              <a:rPr lang="en-US" sz="1800" b="1" dirty="0">
                <a:cs typeface="Calibri"/>
              </a:rPr>
              <a:t>-genes_32-edges_db3_Sigmoid_estimation_missing-values_L-curve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7-genes_32-edges_db3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65523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db4 </a:t>
            </a:r>
            <a:br>
              <a:rPr lang="en-US" sz="24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14</a:t>
            </a:r>
            <a:r>
              <a:rPr lang="en-US" sz="1800" b="1" dirty="0">
                <a:cs typeface="Calibri"/>
              </a:rPr>
              <a:t>-genes_35-edges_db4_Sigmoid_estimation_missing-values_L-curve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s_35-edges_db4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db5</a:t>
            </a: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106595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db6</a:t>
            </a:r>
            <a:r>
              <a:rPr lang="en-US" sz="2400" b="1" dirty="0">
                <a:cs typeface="Calibri"/>
              </a:rPr>
              <a:t/>
            </a:r>
            <a:br>
              <a:rPr lang="en-US" sz="24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16</a:t>
            </a:r>
            <a:r>
              <a:rPr lang="en-US" sz="1800" b="1" dirty="0">
                <a:cs typeface="Calibri"/>
              </a:rPr>
              <a:t>-genes_27-edges_db6_Sigmoid_estimation_missing-values_L-curve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6-genes_27-edges_db6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067601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Comparison of Networks db1-db6</a:t>
            </a:r>
            <a:endParaRPr lang="en-US" sz="2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1-db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15382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Compiled Results Figures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6364116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Missing Values Results for db5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values-comparis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091955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Optimization Parameters Results for db5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fixing-P-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734402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Strain Data Results for db</a:t>
            </a:r>
            <a:r>
              <a:rPr lang="en-US" sz="2000" b="1" dirty="0">
                <a:cs typeface="Calibri"/>
              </a:rPr>
              <a:t>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strain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33881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Network Size Results for db5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paired-down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497891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Optimization Parameters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9075764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 vs. 3 Best Random Networks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3-be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722" r="-19722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259908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12" name="Content Placeholder 11" descr="db5_3-middle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89" r="-24689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385309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419039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-1325270" y="737346"/>
            <a:ext cx="9144000" cy="6121400"/>
          </a:xfrm>
        </p:spPr>
      </p:pic>
      <p:sp>
        <p:nvSpPr>
          <p:cNvPr id="3" name="Rectangle 2"/>
          <p:cNvSpPr/>
          <p:nvPr/>
        </p:nvSpPr>
        <p:spPr>
          <a:xfrm>
            <a:off x="1028700" y="4451350"/>
            <a:ext cx="520700" cy="333375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b5_3-midde+3-best_random-networks_MAGNIFI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4"/>
          <a:stretch/>
        </p:blipFill>
        <p:spPr>
          <a:xfrm>
            <a:off x="2858004" y="3078222"/>
            <a:ext cx="5935697" cy="3608243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1549400" y="4611116"/>
            <a:ext cx="1308604" cy="2075349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3" idx="3"/>
          </p:cNvCxnSpPr>
          <p:nvPr/>
        </p:nvCxnSpPr>
        <p:spPr>
          <a:xfrm flipV="1">
            <a:off x="1549400" y="3078222"/>
            <a:ext cx="1308604" cy="1539816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1636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Worst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wor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146526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Comparison of Networks db1-db6</a:t>
            </a:r>
            <a:endParaRPr lang="en-US" sz="2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1-db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3778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137942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b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-genes_28-edges_db5_Sigmoid_estimation_missing-values_fixb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3310</TotalTime>
  <Words>565</Words>
  <Application>Microsoft Macintosh PowerPoint</Application>
  <PresentationFormat>On-screen Show (4:3)</PresentationFormat>
  <Paragraphs>100</Paragraphs>
  <Slides>75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76" baseType="lpstr">
      <vt:lpstr>Office Theme</vt:lpstr>
      <vt:lpstr>L-Curve Analysis with Varied Network Sizes,  Optimization Parameters, and Data</vt:lpstr>
      <vt:lpstr>L-Curve Graphing Methodology</vt:lpstr>
      <vt:lpstr>Experiment I:  Impact of Missing Values</vt:lpstr>
      <vt:lpstr>db5: No Missing Values  15-genes_28-edges_db5_Sigmoid_estimation_no-missing-values_L-curve</vt:lpstr>
      <vt:lpstr>  db5: Missing Values  15-genes_28-edges_db5_Sigmoid_estimation_missing-values_L-curve</vt:lpstr>
      <vt:lpstr>Missing Values Results for db5  </vt:lpstr>
      <vt:lpstr>Experiment II:  Varied Optimization Parameters</vt:lpstr>
      <vt:lpstr>  db5: Missing Values (Baseline)  15-genes_28-edges_db5_Sigmoid_estimation_missing-values_L-curve</vt:lpstr>
      <vt:lpstr>db5: fix b  15-genes_28-edges_db5_Sigmoid_estimation_missing-values_fixb</vt:lpstr>
      <vt:lpstr>db5: fix P  15-genes_28-edges_db5_Sigmoid_estimation_missing-values_fixP</vt:lpstr>
      <vt:lpstr>db5: Fix b and P  15-genes_28-edges_db5_Sigmoid_estimation_missing-values_fixP-fixb</vt:lpstr>
      <vt:lpstr>Varied Optimization Parameters Results for db5  </vt:lpstr>
      <vt:lpstr>Experiment III:  Varied Strain Data</vt:lpstr>
      <vt:lpstr>  db5: All Strain Data (Baseline)  15-genes_28-edges_db5_Sigmoid_estimation_missing-values_L-curve</vt:lpstr>
      <vt:lpstr>db5: No GLN3 Data  15-genes_28-edges_db5_Sigmoid_estimation_missing-values_L-curve_no-GLN3-data</vt:lpstr>
      <vt:lpstr>db5: No GLN3, ZAP1 Data  15-genes_28-edges_db5_Sigmoid_estimation_missing-values_L-curve_no-GLN3-ZAP1-data</vt:lpstr>
      <vt:lpstr>db5: No GLN3, ZAP1, HAP4 Data  15-genes_28-edges_db5_Sigmoid_estimation_missing-values_L-curve_no-GLN3-ZAP1-HAP4-data</vt:lpstr>
      <vt:lpstr>db5: No GLN3, ZAP1, HAP4, HMO1 Data  15-genes_28-edges_db5_Sigmoid_estimation_missing-values_L-curve_no-GLN3-ZAP1-HAP4-HMO1-data</vt:lpstr>
      <vt:lpstr>db5: No GLN3, ZAP1, HAP4, HMO1, CIN5 Data   15-genes_28-edges_db5_Sigmoid_estimation_missing-values_L-curve_no-GLN3-ZAP1-HAP4-HMO1-CIN5-data</vt:lpstr>
      <vt:lpstr>Varied Strain Data Results for db5</vt:lpstr>
      <vt:lpstr>Experiment IV:  Varied Network Size</vt:lpstr>
      <vt:lpstr>  db5: 15 Genes, 28 Edges  (Baseline)  15-genes_28-edges_db5_Sigmoid_estimation_missing-values_L-curve</vt:lpstr>
      <vt:lpstr>db5: 14 Genes, 27 Edges  (dGLN3)  14-genes_27-edges_db5_Sigmoid_estimation_missing-values_dGLN3</vt:lpstr>
      <vt:lpstr>db5: 13 Genes, 26 Edges  (dZAP1)  13-genes_26-edges_db5_Sigmoid_estimation_missing-values_dGLN3-dZAP1</vt:lpstr>
      <vt:lpstr>db5: 12 Genes, 25 Edges  (dGCR2)  12-genes_25-edges_db5_Sigmoid_estimation_missing-values_dGLN3-dZAP1-dGCR2</vt:lpstr>
      <vt:lpstr>db5: 11 Genes, 24 Edges  (dACE2)   11-genes_24-edges_db5_Sigmoid_estimation_missing-values_dGLN3-dZAP1-dGCR2-dACE2</vt:lpstr>
      <vt:lpstr>db5: 10 Genes, 22 Edges  (dSWI5)    10-genes_22-edges_db5_Sigmoid_estimation_missing-values_dGLN3-dZAP1-dGCR2-dACE2-dSWI5</vt:lpstr>
      <vt:lpstr>db5: 9 Genes, 20 Edges  (dASH1)  9-genes_20-edges_db5_Sigmoid_estimation_missing-values_dGLN3-dZAP1-dGCR2-dACE2-dSWI5-dASH1</vt:lpstr>
      <vt:lpstr>db5: 8 Genes, 17 Edges  (dYOX1)  8-genes_17-edges_db5_Sigmoid_estimation_missing-values_dGLN3-dZAP1-dGCR2-dACE2-dSWI5-dASH1-dYOX1</vt:lpstr>
      <vt:lpstr>db5: 7 Genes, 14 Edges  (dYHP1)   7-genes_14-edges_db5_Sigmoid_estimation_missing-values_dGLN3-dZAP1-dGCR2-dACE2-dSWI5-dASH1-dYOX1-dYHP1</vt:lpstr>
      <vt:lpstr>db5: 6 Genes, 11 Edges  (dSFP1)   6-genes_11-edges_db5_Sigmoid_estimation_missing-values_dGLN3-dZAP1-dGCR2-dACE2-dSWI5-dASH1-dYOX1-dYHP1-dSFP1</vt:lpstr>
      <vt:lpstr>db5: 5 Genes, 9 Edges  (dSWI4)   5-genes_9-edges_db5_Sigmoid_estimation_missing-values_dGLN3-dZAP1-dGCR2-dACE2-dSWI5-dASH1-dYOX1-dYHP1-dSFP1-dSWI4</vt:lpstr>
      <vt:lpstr>db5: 4 Genes, 7 Edges  (dSTB5)  4-genes_7-edges_db5_Sigmoid_estimation_missing-values_dGLN3-dZAP1-dGCR2-dACE2-dSWI5-dASH1-dYOX1-dYHP1-dSFP1-dSWI4-dSTB5</vt:lpstr>
      <vt:lpstr>db5: 3 Genes, 4 Edges  (dMSN2)  3-genes_4-edges_db5_Sigmoid_estimation_missing-values_dGLN3-dZAP1-dGCR2-dACE2-dSWI5-dASH1-dYOX1-dYHP1-dSFP1-dSWI4-dSTB5-dMSN2</vt:lpstr>
      <vt:lpstr>Varied Network Size Results for db5</vt:lpstr>
      <vt:lpstr>Experiment V:  db5-Derived Random Networks</vt:lpstr>
      <vt:lpstr>3 Best Random Networks</vt:lpstr>
      <vt:lpstr>  db5: Missing Values (Baseline)  15-genes_28-edges_db5_Sigmoid_estimation_missing-values_L-curve</vt:lpstr>
      <vt:lpstr>Random db5-Derived Network 15  15-genes_28-edges_db5-random15_Sigmoid_estimation_missing-values_L-curve</vt:lpstr>
      <vt:lpstr>Random db5-Derived Network 16  15-genes_28-edges_db5-random16-fam_Sigmoid_estimation_missing-values_L-curve</vt:lpstr>
      <vt:lpstr>Random db5-Derived Network 24  15-genes_28-edges_db5-random24-fam_Sigmoid_estimation_missing-values_L-curve</vt:lpstr>
      <vt:lpstr>db5 vs. 3 Best Random Networks</vt:lpstr>
      <vt:lpstr>3 Middle Random Networks</vt:lpstr>
      <vt:lpstr>  db5: Missing Values (Baseline)  15-genes_28-edges_db5_Sigmoid_estimation_missing-values_L-curve</vt:lpstr>
      <vt:lpstr>Random db5-Derived Network 2  15-genes_28-edges_db5-random2_Sigmoid_estimation_missing-values_L-curve</vt:lpstr>
      <vt:lpstr>Random db5-Derived Network 3  15-genes_28-edges_db5-random3_Sigmoid_estimation_missing-values_L-curve</vt:lpstr>
      <vt:lpstr>Random db5-Derived Network 9  15-genes_28-edges_db5-random9_Sigmoid_estimation_missing-values_L-curve</vt:lpstr>
      <vt:lpstr>db5 vs. 3 Middle Random Networks</vt:lpstr>
      <vt:lpstr>db5 vs. 3 Middle + 3 Best Random Networks</vt:lpstr>
      <vt:lpstr>db5 vs. 3 Middle + 3 Best Random Networks</vt:lpstr>
      <vt:lpstr>3 Worst Random Networks</vt:lpstr>
      <vt:lpstr>  db5: Missing Values (Baseline)  15-genes_28-edges_db5_Sigmoid_estimation_missing-values_L-curve</vt:lpstr>
      <vt:lpstr>Random db5-Derived Network 7  15-genes_28-edges_db5-random7-fam_Sigmoid_estimation_missing-values_L-curve</vt:lpstr>
      <vt:lpstr>Random db5-Derived Network 12  15-genes_28-edges_db5-random12-fam_Sigmoid_estimation_missing-values_L-curve</vt:lpstr>
      <vt:lpstr> Random db5-Derived Network 31  15-genes_28-edges_db5-random31_Sigmoid_estimation_missing-values_L-curve</vt:lpstr>
      <vt:lpstr>db5 vs. 3 Worst Random Networks</vt:lpstr>
      <vt:lpstr>Experiment VI:  Comparison of Networks db1-db6</vt:lpstr>
      <vt:lpstr>PowerPoint Presentation</vt:lpstr>
      <vt:lpstr>db2  14-gene_25-edges_db2_Sigmoid_estimation_missing-values_L-curve</vt:lpstr>
      <vt:lpstr>db3  17-genes_32-edges_db3_Sigmoid_estimation_missing-values_L-curve</vt:lpstr>
      <vt:lpstr>db4   14-genes_35-edges_db4_Sigmoid_estimation_missing-values_L-curve</vt:lpstr>
      <vt:lpstr>db5  15-genes_28-edges_db5_Sigmoid_estimation_missing-values_L-curve</vt:lpstr>
      <vt:lpstr>db6  16-genes_27-edges_db6_Sigmoid_estimation_missing-values_L-curve</vt:lpstr>
      <vt:lpstr>Comparison of Networks db1-db6</vt:lpstr>
      <vt:lpstr>Compiled Results Figures</vt:lpstr>
      <vt:lpstr>Missing Values Results for db5  </vt:lpstr>
      <vt:lpstr>Varied Optimization Parameters Results for db5  </vt:lpstr>
      <vt:lpstr>Varied Strain Data Results for db5</vt:lpstr>
      <vt:lpstr>Varied Network Size Results for db5</vt:lpstr>
      <vt:lpstr>db5 vs. 3 Best Random Networks</vt:lpstr>
      <vt:lpstr>db5 vs. 3 Middle Random Networks</vt:lpstr>
      <vt:lpstr>db5 vs. 3 Middle + 3 Best Random Networks</vt:lpstr>
      <vt:lpstr>db5 vs. 3 Middle + 3 Best Random Networks</vt:lpstr>
      <vt:lpstr>db5 vs. 3 Worst Random Networks</vt:lpstr>
      <vt:lpstr>Comparison of Networks db1-db6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GRNmap</dc:title>
  <dc:creator>Brandon Klein</dc:creator>
  <cp:lastModifiedBy>Brandon Klein</cp:lastModifiedBy>
  <cp:revision>23</cp:revision>
  <dcterms:created xsi:type="dcterms:W3CDTF">2017-09-09T22:20:14Z</dcterms:created>
  <dcterms:modified xsi:type="dcterms:W3CDTF">2017-09-19T20:09:28Z</dcterms:modified>
</cp:coreProperties>
</file>

<file path=docProps/thumbnail.jpeg>
</file>